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2"/>
  </p:notesMasterIdLst>
  <p:handoutMasterIdLst>
    <p:handoutMasterId r:id="rId23"/>
  </p:handoutMasterIdLst>
  <p:sldIdLst>
    <p:sldId id="284" r:id="rId2"/>
    <p:sldId id="373" r:id="rId3"/>
    <p:sldId id="374" r:id="rId4"/>
    <p:sldId id="375" r:id="rId5"/>
    <p:sldId id="377" r:id="rId6"/>
    <p:sldId id="384" r:id="rId7"/>
    <p:sldId id="381" r:id="rId8"/>
    <p:sldId id="383" r:id="rId9"/>
    <p:sldId id="378" r:id="rId10"/>
    <p:sldId id="376" r:id="rId11"/>
    <p:sldId id="386" r:id="rId12"/>
    <p:sldId id="387" r:id="rId13"/>
    <p:sldId id="360" r:id="rId14"/>
    <p:sldId id="288" r:id="rId15"/>
    <p:sldId id="367" r:id="rId16"/>
    <p:sldId id="295" r:id="rId17"/>
    <p:sldId id="368" r:id="rId18"/>
    <p:sldId id="369" r:id="rId19"/>
    <p:sldId id="385" r:id="rId20"/>
    <p:sldId id="388" r:id="rId21"/>
  </p:sldIdLst>
  <p:sldSz cx="9144000" cy="5143500" type="screen16x9"/>
  <p:notesSz cx="6797675" cy="9926638"/>
  <p:embeddedFontLst>
    <p:embeddedFont>
      <p:font typeface="Lato Light" panose="020F0302020204030203" charset="0"/>
      <p:regular r:id="rId24"/>
      <p:bold r:id="rId25"/>
      <p:italic r:id="rId26"/>
      <p:boldItalic r:id="rId27"/>
    </p:embeddedFont>
    <p:embeddedFont>
      <p:font typeface="Lato Hairline" panose="02020500000000000000" charset="-120"/>
      <p:regular r:id="rId28"/>
      <p:bold r:id="rId29"/>
      <p:italic r:id="rId30"/>
      <p:boldItalic r:id="rId31"/>
    </p:embeddedFont>
    <p:embeddedFont>
      <p:font typeface="標楷體" panose="03000509000000000000" pitchFamily="65" charset="-12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6633"/>
    <a:srgbClr val="66FF33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A924FE-5E2B-42C6-9EA4-6C29C00D19A4}">
  <a:tblStyle styleId="{1DA924FE-5E2B-42C6-9EA4-6C29C00D19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002CF-A741-4220-A23E-038154A17D2C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5489C-3178-4868-B0FA-EB4A859465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252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94505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567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47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71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241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8.sv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8.sv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/>
              <a:t>〈</a:t>
            </a:r>
            <a:r>
              <a:rPr lang="zh-TW" altLang="en-US" b="1" dirty="0" smtClean="0"/>
              <a:t>曾</a:t>
            </a:r>
            <a:r>
              <a:rPr lang="zh-TW" altLang="en-US" b="1" dirty="0"/>
              <a:t>子殺</a:t>
            </a:r>
            <a:r>
              <a:rPr lang="zh-TW" altLang="en-US" b="1" dirty="0" smtClean="0"/>
              <a:t>豬</a:t>
            </a:r>
            <a:r>
              <a:rPr lang="en-US" altLang="zh-TW" b="1" dirty="0" smtClean="0"/>
              <a:t>〉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853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28520"/>
            <a:ext cx="5511300" cy="857400"/>
          </a:xfrm>
        </p:spPr>
        <p:txBody>
          <a:bodyPr/>
          <a:lstStyle/>
          <a:p>
            <a:r>
              <a:rPr lang="zh-TW" altLang="en-US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內容探究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920"/>
            <a:ext cx="6553200" cy="2605200"/>
          </a:xfrm>
        </p:spPr>
        <p:txBody>
          <a:bodyPr/>
          <a:lstStyle/>
          <a:p>
            <a:pPr marL="114300" indent="0">
              <a:buNone/>
            </a:pPr>
            <a:r>
              <a:rPr lang="zh-TW" altLang="en-US" sz="36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請用口語說出妻子以下對白</a:t>
            </a:r>
            <a:r>
              <a:rPr lang="en-US" altLang="zh-TW" sz="36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﹕</a:t>
            </a:r>
          </a:p>
          <a:p>
            <a:pPr marL="11430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特</a:t>
            </a:r>
            <a:r>
              <a:rPr lang="zh-TW" altLang="en-US" sz="36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與</a:t>
            </a:r>
            <a:r>
              <a:rPr lang="zh-TW" altLang="en-US" sz="3600" dirty="0">
                <a:solidFill>
                  <a:srgbClr val="C00000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嬰兒</a:t>
            </a:r>
            <a:r>
              <a:rPr lang="zh-TW" altLang="en-US" sz="3600" dirty="0">
                <a:solidFill>
                  <a:schemeClr val="tx1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戲</a:t>
            </a:r>
            <a:r>
              <a:rPr lang="zh-TW" altLang="en-US" sz="3600" dirty="0">
                <a:solidFill>
                  <a:srgbClr val="0000FF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耳</a:t>
            </a:r>
            <a:r>
              <a:rPr lang="zh-TW" altLang="en-US" sz="36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。</a:t>
            </a:r>
            <a:endParaRPr lang="en-US" altLang="zh-TW" sz="3600" dirty="0">
              <a:latin typeface="文鼎特毛楷" panose="03000909000000000000" pitchFamily="65" charset="-120"/>
              <a:ea typeface="文鼎特毛楷" panose="030009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矩形 4"/>
          <p:cNvSpPr/>
          <p:nvPr/>
        </p:nvSpPr>
        <p:spPr>
          <a:xfrm>
            <a:off x="1618185" y="3159890"/>
            <a:ext cx="834285" cy="9146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古今異義</a:t>
            </a:r>
          </a:p>
        </p:txBody>
      </p:sp>
      <p:sp>
        <p:nvSpPr>
          <p:cNvPr id="6" name="矩形 5"/>
          <p:cNvSpPr/>
          <p:nvPr/>
        </p:nvSpPr>
        <p:spPr>
          <a:xfrm>
            <a:off x="457200" y="2692241"/>
            <a:ext cx="846514" cy="3719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只是</a:t>
            </a:r>
          </a:p>
        </p:txBody>
      </p:sp>
      <p:sp>
        <p:nvSpPr>
          <p:cNvPr id="7" name="矩形 6"/>
          <p:cNvSpPr/>
          <p:nvPr/>
        </p:nvSpPr>
        <p:spPr>
          <a:xfrm>
            <a:off x="1619076" y="2692241"/>
            <a:ext cx="833394" cy="3753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孩子</a:t>
            </a:r>
          </a:p>
        </p:txBody>
      </p:sp>
      <p:sp>
        <p:nvSpPr>
          <p:cNvPr id="8" name="矩形 7"/>
          <p:cNvSpPr/>
          <p:nvPr/>
        </p:nvSpPr>
        <p:spPr>
          <a:xfrm>
            <a:off x="2545984" y="2692241"/>
            <a:ext cx="478185" cy="10582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開玩笑</a:t>
            </a:r>
          </a:p>
        </p:txBody>
      </p:sp>
      <p:sp>
        <p:nvSpPr>
          <p:cNvPr id="9" name="矩形 8"/>
          <p:cNvSpPr/>
          <p:nvPr/>
        </p:nvSpPr>
        <p:spPr>
          <a:xfrm>
            <a:off x="3138973" y="2692241"/>
            <a:ext cx="1100338" cy="3753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而已</a:t>
            </a:r>
          </a:p>
        </p:txBody>
      </p:sp>
      <p:sp>
        <p:nvSpPr>
          <p:cNvPr id="10" name="矩形 9"/>
          <p:cNvSpPr/>
          <p:nvPr/>
        </p:nvSpPr>
        <p:spPr>
          <a:xfrm>
            <a:off x="3183311" y="3137960"/>
            <a:ext cx="1011662" cy="8448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常見虛詞</a:t>
            </a:r>
          </a:p>
        </p:txBody>
      </p:sp>
    </p:spTree>
    <p:extLst>
      <p:ext uri="{BB962C8B-B14F-4D97-AF65-F5344CB8AC3E}">
        <p14:creationId xmlns:p14="http://schemas.microsoft.com/office/powerpoint/2010/main" val="13303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201818"/>
            <a:ext cx="5511300" cy="857400"/>
          </a:xfrm>
        </p:spPr>
        <p:txBody>
          <a:bodyPr/>
          <a:lstStyle/>
          <a:p>
            <a:r>
              <a:rPr lang="zh-TW" altLang="en-US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課文內容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199" y="926214"/>
            <a:ext cx="6623613" cy="3945044"/>
          </a:xfrm>
        </p:spPr>
        <p:txBody>
          <a:bodyPr/>
          <a:lstStyle/>
          <a:p>
            <a:pPr marL="127000" indent="0" algn="just">
              <a:lnSpc>
                <a:spcPct val="200000"/>
              </a:lnSpc>
              <a:buNone/>
            </a:pPr>
            <a:r>
              <a:rPr lang="zh-TW" altLang="en-US" sz="3200" dirty="0"/>
              <a:t>          </a:t>
            </a:r>
            <a:r>
              <a:rPr lang="zh-TW" altLang="en-US" sz="32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曾子</a:t>
            </a:r>
            <a:r>
              <a:rPr lang="zh-TW" altLang="en-US" sz="3200" dirty="0">
                <a:solidFill>
                  <a:srgbClr val="00B050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之</a:t>
            </a:r>
            <a:r>
              <a:rPr lang="zh-TW" altLang="en-US" sz="32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妻</a:t>
            </a:r>
            <a:r>
              <a:rPr lang="zh-TW" altLang="en-US" sz="3200" dirty="0">
                <a:solidFill>
                  <a:srgbClr val="00B050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之</a:t>
            </a:r>
            <a:r>
              <a:rPr lang="zh-TW" altLang="en-US" sz="32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市 ，其子隨</a:t>
            </a:r>
            <a:r>
              <a:rPr lang="zh-TW" altLang="en-US" sz="3200" dirty="0">
                <a:solidFill>
                  <a:srgbClr val="00B050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之</a:t>
            </a:r>
            <a:r>
              <a:rPr lang="zh-TW" altLang="en-US" sz="32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而泣，其母曰：「</a:t>
            </a:r>
            <a:r>
              <a:rPr lang="zh-TW" altLang="en-US" sz="3200" dirty="0">
                <a:solidFill>
                  <a:srgbClr val="C00000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女還</a:t>
            </a:r>
            <a:r>
              <a:rPr lang="zh-TW" altLang="en-US" sz="32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，</a:t>
            </a:r>
            <a:r>
              <a:rPr lang="zh-TW" altLang="en-US" sz="3200" dirty="0">
                <a:solidFill>
                  <a:srgbClr val="C00000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顧反</a:t>
            </a:r>
            <a:r>
              <a:rPr lang="zh-TW" altLang="en-US" sz="32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為女殺</a:t>
            </a:r>
            <a:r>
              <a:rPr lang="zh-TW" altLang="en-US" sz="3200" dirty="0">
                <a:solidFill>
                  <a:srgbClr val="C00000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彘</a:t>
            </a:r>
            <a:r>
              <a:rPr lang="zh-TW" altLang="en-US" sz="32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。」妻</a:t>
            </a:r>
            <a:r>
              <a:rPr lang="zh-TW" altLang="en-US" sz="3200" dirty="0">
                <a:solidFill>
                  <a:srgbClr val="C00000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適</a:t>
            </a:r>
            <a:r>
              <a:rPr lang="zh-TW" altLang="en-US" sz="32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市來，曾子欲捕彘殺</a:t>
            </a:r>
            <a:r>
              <a:rPr lang="zh-TW" altLang="en-US" sz="3200" dirty="0">
                <a:solidFill>
                  <a:srgbClr val="00B050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之</a:t>
            </a:r>
            <a:r>
              <a:rPr lang="zh-TW" altLang="en-US" sz="32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，妻止之曰：「</a:t>
            </a:r>
            <a:r>
              <a:rPr lang="zh-TW" altLang="en-US" sz="3200" dirty="0">
                <a:solidFill>
                  <a:srgbClr val="C00000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特</a:t>
            </a:r>
            <a:r>
              <a:rPr lang="zh-TW" altLang="en-US" sz="32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與</a:t>
            </a:r>
            <a:r>
              <a:rPr lang="zh-TW" altLang="en-US" sz="3200" dirty="0">
                <a:solidFill>
                  <a:srgbClr val="C00000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嬰兒戲耳</a:t>
            </a:r>
            <a:r>
              <a:rPr lang="zh-TW" altLang="en-US" sz="32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。」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6" name="矩形 5"/>
          <p:cNvSpPr/>
          <p:nvPr/>
        </p:nvSpPr>
        <p:spPr>
          <a:xfrm>
            <a:off x="1354975" y="1059218"/>
            <a:ext cx="1371599" cy="3456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助詞：的</a:t>
            </a:r>
          </a:p>
        </p:txBody>
      </p:sp>
      <p:sp>
        <p:nvSpPr>
          <p:cNvPr id="7" name="矩形 6"/>
          <p:cNvSpPr/>
          <p:nvPr/>
        </p:nvSpPr>
        <p:spPr>
          <a:xfrm>
            <a:off x="2817037" y="1059216"/>
            <a:ext cx="1373992" cy="3456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動詞：往</a:t>
            </a:r>
          </a:p>
        </p:txBody>
      </p:sp>
      <p:sp>
        <p:nvSpPr>
          <p:cNvPr id="8" name="矩形 7"/>
          <p:cNvSpPr/>
          <p:nvPr/>
        </p:nvSpPr>
        <p:spPr>
          <a:xfrm>
            <a:off x="4538751" y="1059216"/>
            <a:ext cx="2431433" cy="3456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代詞：曾子之妻</a:t>
            </a:r>
          </a:p>
        </p:txBody>
      </p:sp>
      <p:sp>
        <p:nvSpPr>
          <p:cNvPr id="9" name="矩形 8"/>
          <p:cNvSpPr/>
          <p:nvPr/>
        </p:nvSpPr>
        <p:spPr>
          <a:xfrm>
            <a:off x="2465763" y="2009394"/>
            <a:ext cx="521624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你</a:t>
            </a:r>
          </a:p>
        </p:txBody>
      </p:sp>
      <p:sp>
        <p:nvSpPr>
          <p:cNvPr id="10" name="矩形 9"/>
          <p:cNvSpPr/>
          <p:nvPr/>
        </p:nvSpPr>
        <p:spPr>
          <a:xfrm>
            <a:off x="3054131" y="2009394"/>
            <a:ext cx="800917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回去</a:t>
            </a:r>
          </a:p>
        </p:txBody>
      </p:sp>
      <p:sp>
        <p:nvSpPr>
          <p:cNvPr id="11" name="矩形 10"/>
          <p:cNvSpPr/>
          <p:nvPr/>
        </p:nvSpPr>
        <p:spPr>
          <a:xfrm>
            <a:off x="4062031" y="2009394"/>
            <a:ext cx="800917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回來</a:t>
            </a:r>
          </a:p>
        </p:txBody>
      </p:sp>
      <p:sp>
        <p:nvSpPr>
          <p:cNvPr id="12" name="矩形 11"/>
          <p:cNvSpPr/>
          <p:nvPr/>
        </p:nvSpPr>
        <p:spPr>
          <a:xfrm>
            <a:off x="6066056" y="2009394"/>
            <a:ext cx="567501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豬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3114233" y="2884246"/>
            <a:ext cx="1748715" cy="33450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反：同「返」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6747" y="2984754"/>
            <a:ext cx="888926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前往</a:t>
            </a:r>
            <a:endParaRPr lang="zh-TW" altLang="en-US" sz="2300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85983" y="4001677"/>
            <a:ext cx="839317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只是</a:t>
            </a:r>
          </a:p>
        </p:txBody>
      </p:sp>
      <p:sp>
        <p:nvSpPr>
          <p:cNvPr id="19" name="矩形 18"/>
          <p:cNvSpPr/>
          <p:nvPr/>
        </p:nvSpPr>
        <p:spPr>
          <a:xfrm>
            <a:off x="2844837" y="4001676"/>
            <a:ext cx="736023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孩子</a:t>
            </a:r>
          </a:p>
        </p:txBody>
      </p:sp>
      <p:sp>
        <p:nvSpPr>
          <p:cNvPr id="20" name="矩形 19"/>
          <p:cNvSpPr/>
          <p:nvPr/>
        </p:nvSpPr>
        <p:spPr>
          <a:xfrm>
            <a:off x="3602905" y="4001676"/>
            <a:ext cx="947498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開玩笑</a:t>
            </a:r>
          </a:p>
        </p:txBody>
      </p:sp>
      <p:sp>
        <p:nvSpPr>
          <p:cNvPr id="21" name="矩形 20"/>
          <p:cNvSpPr/>
          <p:nvPr/>
        </p:nvSpPr>
        <p:spPr>
          <a:xfrm>
            <a:off x="4563689" y="4001676"/>
            <a:ext cx="699582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罷了</a:t>
            </a:r>
          </a:p>
        </p:txBody>
      </p:sp>
    </p:spTree>
    <p:extLst>
      <p:ext uri="{BB962C8B-B14F-4D97-AF65-F5344CB8AC3E}">
        <p14:creationId xmlns:p14="http://schemas.microsoft.com/office/powerpoint/2010/main" val="119726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9" name="雲朵形圖說文字 8"/>
          <p:cNvSpPr/>
          <p:nvPr/>
        </p:nvSpPr>
        <p:spPr>
          <a:xfrm>
            <a:off x="5150609" y="660862"/>
            <a:ext cx="2785590" cy="1308016"/>
          </a:xfrm>
          <a:prstGeom prst="cloudCallout">
            <a:avLst>
              <a:gd name="adj1" fmla="val -60193"/>
              <a:gd name="adj2" fmla="val 526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雲朵形圖說文字 9"/>
          <p:cNvSpPr/>
          <p:nvPr/>
        </p:nvSpPr>
        <p:spPr>
          <a:xfrm>
            <a:off x="308653" y="455907"/>
            <a:ext cx="2737145" cy="1654707"/>
          </a:xfrm>
          <a:prstGeom prst="cloudCallout">
            <a:avLst>
              <a:gd name="adj1" fmla="val 57928"/>
              <a:gd name="adj2" fmla="val 467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雲朵形圖說文字 11"/>
          <p:cNvSpPr/>
          <p:nvPr/>
        </p:nvSpPr>
        <p:spPr>
          <a:xfrm>
            <a:off x="5627113" y="2549459"/>
            <a:ext cx="1832581" cy="1043409"/>
          </a:xfrm>
          <a:prstGeom prst="cloudCallout">
            <a:avLst>
              <a:gd name="adj1" fmla="val -54254"/>
              <a:gd name="adj2" fmla="val 290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652930" y="4396387"/>
            <a:ext cx="3016780" cy="6708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請為</a:t>
            </a:r>
            <a:r>
              <a:rPr lang="en-US" altLang="zh-TW" dirty="0"/>
              <a:t>《</a:t>
            </a:r>
            <a:r>
              <a:rPr lang="zh-TW" altLang="en-US" dirty="0"/>
              <a:t>曾子殺豬</a:t>
            </a:r>
            <a:r>
              <a:rPr lang="en-US" altLang="zh-TW" dirty="0"/>
              <a:t>》</a:t>
            </a:r>
            <a:r>
              <a:rPr lang="zh-TW" altLang="en-US" dirty="0"/>
              <a:t>的不同角色設計對白，所說句子不能與原文相同</a:t>
            </a:r>
          </a:p>
        </p:txBody>
      </p:sp>
      <p:pic>
        <p:nvPicPr>
          <p:cNvPr id="6" name="圖形 5" descr="有男孩的家庭">
            <a:extLst>
              <a:ext uri="{FF2B5EF4-FFF2-40B4-BE49-F238E27FC236}">
                <a16:creationId xmlns:a16="http://schemas.microsoft.com/office/drawing/2014/main" id="{D90B9968-4696-4826-A33E-0D249D961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93296" y="1558193"/>
            <a:ext cx="2949388" cy="2949388"/>
          </a:xfrm>
          <a:prstGeom prst="rect">
            <a:avLst/>
          </a:prstGeom>
        </p:spPr>
      </p:pic>
      <p:pic>
        <p:nvPicPr>
          <p:cNvPr id="8" name="圖形 7" descr="豬">
            <a:extLst>
              <a:ext uri="{FF2B5EF4-FFF2-40B4-BE49-F238E27FC236}">
                <a16:creationId xmlns:a16="http://schemas.microsoft.com/office/drawing/2014/main" id="{E0B69C0C-B93D-47C2-A77E-7D4A45CC8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06070" y="2796299"/>
            <a:ext cx="1832581" cy="1832581"/>
          </a:xfrm>
          <a:prstGeom prst="rect">
            <a:avLst/>
          </a:prstGeom>
        </p:spPr>
      </p:pic>
      <p:sp>
        <p:nvSpPr>
          <p:cNvPr id="14" name="雲朵形圖說文字 11">
            <a:extLst>
              <a:ext uri="{FF2B5EF4-FFF2-40B4-BE49-F238E27FC236}">
                <a16:creationId xmlns:a16="http://schemas.microsoft.com/office/drawing/2014/main" id="{C6C4BF5A-B685-4301-B772-4EA7E6F32EA7}"/>
              </a:ext>
            </a:extLst>
          </p:cNvPr>
          <p:cNvSpPr/>
          <p:nvPr/>
        </p:nvSpPr>
        <p:spPr>
          <a:xfrm>
            <a:off x="18988" y="2210091"/>
            <a:ext cx="1832581" cy="1043409"/>
          </a:xfrm>
          <a:prstGeom prst="cloudCallout">
            <a:avLst>
              <a:gd name="adj1" fmla="val 37224"/>
              <a:gd name="adj2" fmla="val 1072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147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翻譯挑戰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457200" y="2251275"/>
            <a:ext cx="6427304" cy="2605200"/>
          </a:xfrm>
        </p:spPr>
        <p:txBody>
          <a:bodyPr/>
          <a:lstStyle/>
          <a:p>
            <a:r>
              <a:rPr lang="en-US" altLang="zh-TW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3-4</a:t>
            </a:r>
            <a:r>
              <a:rPr lang="zh-TW" altLang="en-US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人為一組</a:t>
            </a:r>
            <a:endParaRPr lang="en-US" altLang="zh-TW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r>
              <a:rPr lang="zh-TW" altLang="en-US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請在</a:t>
            </a:r>
            <a:r>
              <a:rPr lang="en-US" altLang="zh-TW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5</a:t>
            </a:r>
            <a:r>
              <a:rPr lang="zh-TW" altLang="en-US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分鐘以內把課文</a:t>
            </a:r>
            <a:r>
              <a:rPr lang="en-US" altLang="zh-TW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《</a:t>
            </a:r>
            <a:r>
              <a:rPr lang="zh-TW" altLang="en-US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曾子殺豬</a:t>
            </a:r>
            <a:r>
              <a:rPr lang="en-US" altLang="zh-TW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》</a:t>
            </a:r>
            <a:r>
              <a:rPr lang="zh-TW" altLang="en-US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選段翻譯成白話文</a:t>
            </a:r>
            <a:endParaRPr lang="en-US" altLang="zh-TW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r>
              <a:rPr lang="zh-TW" altLang="en-US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每人一句，輪流翻譯 </a:t>
            </a:r>
            <a:endParaRPr lang="en-US" altLang="zh-TW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r>
              <a:rPr lang="zh-TW" altLang="en-US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每人所用的筆顏色不可相同</a:t>
            </a:r>
            <a:endParaRPr lang="en-US" altLang="zh-TW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r>
              <a:rPr lang="zh-TW" altLang="en-US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不可「超車」</a:t>
            </a:r>
            <a:endParaRPr lang="en-US" altLang="zh-TW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endParaRPr lang="zh-TW" altLang="en-US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18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201818"/>
            <a:ext cx="5511300" cy="857400"/>
          </a:xfrm>
        </p:spPr>
        <p:txBody>
          <a:bodyPr/>
          <a:lstStyle/>
          <a:p>
            <a:r>
              <a:rPr lang="zh-TW" altLang="en-US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課文內容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199" y="926214"/>
            <a:ext cx="6623613" cy="3415891"/>
          </a:xfrm>
        </p:spPr>
        <p:txBody>
          <a:bodyPr/>
          <a:lstStyle/>
          <a:p>
            <a:pPr marL="127000" indent="0" algn="just">
              <a:lnSpc>
                <a:spcPct val="200000"/>
              </a:lnSpc>
              <a:buNone/>
            </a:pPr>
            <a:r>
              <a:rPr lang="zh-TW" altLang="en-US" sz="29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曾子曰：「</a:t>
            </a:r>
            <a:r>
              <a:rPr lang="zh-TW" altLang="en-US" sz="2900" dirty="0">
                <a:solidFill>
                  <a:srgbClr val="C00000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嬰兒非與戲也</a:t>
            </a:r>
            <a:r>
              <a:rPr lang="zh-TW" altLang="en-US" sz="29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。嬰兒非有</a:t>
            </a:r>
            <a:r>
              <a:rPr lang="zh-TW" altLang="en-US" sz="2900" dirty="0">
                <a:solidFill>
                  <a:srgbClr val="C00000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知</a:t>
            </a:r>
            <a:r>
              <a:rPr lang="zh-TW" altLang="en-US" sz="29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也，</a:t>
            </a:r>
            <a:r>
              <a:rPr lang="zh-TW" altLang="en-US" sz="2900" dirty="0">
                <a:solidFill>
                  <a:schemeClr val="tx1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待</a:t>
            </a:r>
            <a:r>
              <a:rPr lang="zh-TW" altLang="en-US" sz="29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父母而學者也，聽父母之教，今</a:t>
            </a:r>
            <a:r>
              <a:rPr lang="zh-TW" altLang="en-US" sz="2900" dirty="0">
                <a:solidFill>
                  <a:schemeClr val="tx1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子欺</a:t>
            </a:r>
            <a:r>
              <a:rPr lang="zh-TW" altLang="en-US" sz="29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之，是教子欺也。母欺子，子而</a:t>
            </a:r>
            <a:r>
              <a:rPr lang="zh-TW" altLang="en-US" sz="2900" dirty="0">
                <a:solidFill>
                  <a:schemeClr val="tx1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不信</a:t>
            </a:r>
            <a:r>
              <a:rPr lang="zh-TW" altLang="en-US" sz="29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其母，非所以成教也。」</a:t>
            </a:r>
            <a:r>
              <a:rPr lang="zh-TW" altLang="en-US" sz="2900" dirty="0">
                <a:solidFill>
                  <a:schemeClr val="tx1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遂烹</a:t>
            </a:r>
            <a:r>
              <a:rPr lang="zh-TW" altLang="en-US" sz="29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彘也。</a:t>
            </a:r>
          </a:p>
          <a:p>
            <a:pPr marL="127000" indent="0" algn="just">
              <a:lnSpc>
                <a:spcPct val="200000"/>
              </a:lnSpc>
              <a:buNone/>
            </a:pPr>
            <a:endParaRPr lang="zh-TW" altLang="en-US" sz="2900" dirty="0">
              <a:latin typeface="文鼎特毛楷" panose="03000909000000000000" pitchFamily="65" charset="-120"/>
              <a:ea typeface="文鼎特毛楷" panose="030009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6" name="矩形 5"/>
          <p:cNvSpPr/>
          <p:nvPr/>
        </p:nvSpPr>
        <p:spPr>
          <a:xfrm>
            <a:off x="4866266" y="1059218"/>
            <a:ext cx="4277733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通假字</a:t>
            </a:r>
            <a:r>
              <a:rPr lang="en-US" altLang="zh-TW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﹕(</a:t>
            </a:r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智</a:t>
            </a:r>
            <a:r>
              <a:rPr lang="en-US" altLang="zh-TW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)</a:t>
            </a:r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判別是非的知識</a:t>
            </a:r>
          </a:p>
        </p:txBody>
      </p:sp>
      <p:sp>
        <p:nvSpPr>
          <p:cNvPr id="7" name="矩形 6"/>
          <p:cNvSpPr/>
          <p:nvPr/>
        </p:nvSpPr>
        <p:spPr>
          <a:xfrm>
            <a:off x="1153250" y="1893261"/>
            <a:ext cx="825180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依靠</a:t>
            </a:r>
          </a:p>
        </p:txBody>
      </p:sp>
      <p:sp>
        <p:nvSpPr>
          <p:cNvPr id="9" name="矩形 8"/>
          <p:cNvSpPr/>
          <p:nvPr/>
        </p:nvSpPr>
        <p:spPr>
          <a:xfrm>
            <a:off x="58741" y="2790473"/>
            <a:ext cx="1171543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代詞：你</a:t>
            </a:r>
          </a:p>
        </p:txBody>
      </p:sp>
      <p:sp>
        <p:nvSpPr>
          <p:cNvPr id="10" name="矩形 9"/>
          <p:cNvSpPr/>
          <p:nvPr/>
        </p:nvSpPr>
        <p:spPr>
          <a:xfrm>
            <a:off x="1230284" y="2790473"/>
            <a:ext cx="825180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欺騙</a:t>
            </a:r>
          </a:p>
        </p:txBody>
      </p:sp>
      <p:sp>
        <p:nvSpPr>
          <p:cNvPr id="11" name="矩形 10"/>
          <p:cNvSpPr/>
          <p:nvPr/>
        </p:nvSpPr>
        <p:spPr>
          <a:xfrm>
            <a:off x="328070" y="3687685"/>
            <a:ext cx="1110032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不信任</a:t>
            </a:r>
          </a:p>
        </p:txBody>
      </p:sp>
      <p:sp>
        <p:nvSpPr>
          <p:cNvPr id="12" name="矩形 11"/>
          <p:cNvSpPr/>
          <p:nvPr/>
        </p:nvSpPr>
        <p:spPr>
          <a:xfrm>
            <a:off x="4611896" y="3687684"/>
            <a:ext cx="808002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於是</a:t>
            </a:r>
          </a:p>
        </p:txBody>
      </p:sp>
      <p:sp>
        <p:nvSpPr>
          <p:cNvPr id="13" name="矩形 12"/>
          <p:cNvSpPr/>
          <p:nvPr/>
        </p:nvSpPr>
        <p:spPr>
          <a:xfrm>
            <a:off x="5442353" y="3687683"/>
            <a:ext cx="808002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煮熟</a:t>
            </a:r>
          </a:p>
        </p:txBody>
      </p:sp>
      <p:sp>
        <p:nvSpPr>
          <p:cNvPr id="14" name="矩形 13"/>
          <p:cNvSpPr/>
          <p:nvPr/>
        </p:nvSpPr>
        <p:spPr>
          <a:xfrm>
            <a:off x="1054057" y="1059218"/>
            <a:ext cx="3747646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倒裝句</a:t>
            </a:r>
            <a:r>
              <a:rPr lang="en-US" altLang="zh-TW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﹕</a:t>
            </a:r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不應與孩子開玩笑</a:t>
            </a:r>
          </a:p>
        </p:txBody>
      </p:sp>
    </p:spTree>
    <p:extLst>
      <p:ext uri="{BB962C8B-B14F-4D97-AF65-F5344CB8AC3E}">
        <p14:creationId xmlns:p14="http://schemas.microsoft.com/office/powerpoint/2010/main" val="236008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7230" y="2439210"/>
            <a:ext cx="8482054" cy="1231015"/>
          </a:xfrm>
        </p:spPr>
        <p:txBody>
          <a:bodyPr/>
          <a:lstStyle/>
          <a:p>
            <a:r>
              <a:rPr lang="zh-TW" altLang="en-US" sz="60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真的非殺一頭豬不可嗎？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821265" y="1077291"/>
            <a:ext cx="5147735" cy="1073242"/>
          </a:xfrm>
        </p:spPr>
        <p:txBody>
          <a:bodyPr/>
          <a:lstStyle/>
          <a:p>
            <a:r>
              <a:rPr lang="zh-TW" altLang="en-US" sz="2400" dirty="0"/>
              <a:t>每人將賦予一個身分，請代入不同角色，抒發己見</a:t>
            </a:r>
          </a:p>
        </p:txBody>
      </p:sp>
    </p:spTree>
    <p:extLst>
      <p:ext uri="{BB962C8B-B14F-4D97-AF65-F5344CB8AC3E}">
        <p14:creationId xmlns:p14="http://schemas.microsoft.com/office/powerpoint/2010/main" val="90607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97074" y="2813490"/>
            <a:ext cx="2400300" cy="36933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800" b="1" dirty="0">
                <a:solidFill>
                  <a:srgbClr val="0000CC"/>
                </a:solidFill>
                <a:ea typeface="標楷體" pitchFamily="65" charset="-120"/>
              </a:rPr>
              <a:t>這是一個大謊言嗎？ 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99941" y="3763260"/>
            <a:ext cx="2000250" cy="36933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800" b="1" dirty="0">
                <a:solidFill>
                  <a:srgbClr val="0000CC"/>
                </a:solidFill>
                <a:ea typeface="標楷體" pitchFamily="65" charset="-120"/>
              </a:rPr>
              <a:t>可以原諒嗎？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544410" y="1859183"/>
            <a:ext cx="2228850" cy="36933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800" b="1" dirty="0">
                <a:solidFill>
                  <a:srgbClr val="0000CC"/>
                </a:solidFill>
                <a:ea typeface="標楷體" pitchFamily="65" charset="-120"/>
              </a:rPr>
              <a:t>丈夫的話有道理嗎？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6630891" y="2525245"/>
            <a:ext cx="1682530" cy="92333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800" b="1" dirty="0">
                <a:solidFill>
                  <a:srgbClr val="0000CC"/>
                </a:solidFill>
                <a:ea typeface="標楷體" pitchFamily="65" charset="-120"/>
              </a:rPr>
              <a:t>不殺豬也可以教導孩子一些道理嗎？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84560" y="403948"/>
            <a:ext cx="18859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6600" b="1" dirty="0">
                <a:solidFill>
                  <a:srgbClr val="800080"/>
                </a:solidFill>
                <a:latin typeface="新細明體" panose="02020500000000000000" pitchFamily="18" charset="-120"/>
                <a:ea typeface="標楷體" panose="03000509000000000000" pitchFamily="65" charset="-120"/>
              </a:rPr>
              <a:t>妻子</a:t>
            </a:r>
            <a:endParaRPr lang="zh-TW" altLang="en-US" sz="6600" b="1" dirty="0">
              <a:solidFill>
                <a:srgbClr val="800080"/>
              </a:solidFill>
              <a:ea typeface="標楷體" panose="03000509000000000000" pitchFamily="65" charset="-120"/>
            </a:endParaRPr>
          </a:p>
        </p:txBody>
      </p:sp>
      <p:sp>
        <p:nvSpPr>
          <p:cNvPr id="11279" name="Text Box 20"/>
          <p:cNvSpPr txBox="1">
            <a:spLocks noChangeArrowheads="1"/>
          </p:cNvSpPr>
          <p:nvPr/>
        </p:nvSpPr>
        <p:spPr bwMode="auto">
          <a:xfrm>
            <a:off x="7003256" y="100012"/>
            <a:ext cx="8905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zh-TW" altLang="en-US" sz="1350">
                <a:ea typeface="標楷體" panose="03000509000000000000" pitchFamily="65" charset="-120"/>
              </a:rPr>
              <a:t>課文分析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996210" y="1637769"/>
            <a:ext cx="2819313" cy="36933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b="1" dirty="0">
                <a:solidFill>
                  <a:srgbClr val="0000CC"/>
                </a:solidFill>
                <a:ea typeface="標楷體" panose="03000509000000000000" pitchFamily="65" charset="-120"/>
              </a:rPr>
              <a:t>我說謊的原因 </a:t>
            </a:r>
          </a:p>
        </p:txBody>
      </p:sp>
      <p:pic>
        <p:nvPicPr>
          <p:cNvPr id="11" name="圖形 10" descr="有男孩的家庭">
            <a:extLst>
              <a:ext uri="{FF2B5EF4-FFF2-40B4-BE49-F238E27FC236}">
                <a16:creationId xmlns:a16="http://schemas.microsoft.com/office/drawing/2014/main" id="{BD6E3906-4090-4695-BF4E-9297695AD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93296" y="1558193"/>
            <a:ext cx="2949388" cy="2949388"/>
          </a:xfrm>
          <a:prstGeom prst="rect">
            <a:avLst/>
          </a:prstGeom>
        </p:spPr>
      </p:pic>
      <p:pic>
        <p:nvPicPr>
          <p:cNvPr id="14" name="圖形 13" descr="有男孩的家庭">
            <a:extLst>
              <a:ext uri="{FF2B5EF4-FFF2-40B4-BE49-F238E27FC236}">
                <a16:creationId xmlns:a16="http://schemas.microsoft.com/office/drawing/2014/main" id="{A116BD2C-95CE-405B-B350-8FFDD15504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39896" r="28700"/>
          <a:stretch/>
        </p:blipFill>
        <p:spPr>
          <a:xfrm>
            <a:off x="4069976" y="1558193"/>
            <a:ext cx="926234" cy="29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6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 autoUpdateAnimBg="0"/>
      <p:bldP spid="68615" grpId="0" animBg="1" autoUpdateAnimBg="0"/>
      <p:bldP spid="68616" grpId="0" animBg="1" autoUpdateAnimBg="0"/>
      <p:bldP spid="68618" grpId="0" animBg="1" autoUpdateAnimBg="0"/>
      <p:bldP spid="6861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形 9" descr="有男孩的家庭">
            <a:extLst>
              <a:ext uri="{FF2B5EF4-FFF2-40B4-BE49-F238E27FC236}">
                <a16:creationId xmlns:a16="http://schemas.microsoft.com/office/drawing/2014/main" id="{195D6F4C-EF3F-44DF-AE8A-E31872988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93296" y="1558193"/>
            <a:ext cx="2949388" cy="2949388"/>
          </a:xfrm>
          <a:prstGeom prst="rect">
            <a:avLst/>
          </a:prstGeom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14338" y="1605050"/>
            <a:ext cx="2819313" cy="36933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b="1" dirty="0">
                <a:solidFill>
                  <a:srgbClr val="0000CC"/>
                </a:solidFill>
                <a:ea typeface="標楷體" panose="03000509000000000000" pitchFamily="65" charset="-120"/>
              </a:rPr>
              <a:t>妻子為甚麼要說謊？ 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00349" y="2500854"/>
            <a:ext cx="2400300" cy="36933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800" b="1" dirty="0">
                <a:solidFill>
                  <a:srgbClr val="0000CC"/>
                </a:solidFill>
                <a:ea typeface="標楷體" pitchFamily="65" charset="-120"/>
              </a:rPr>
              <a:t>這是一個大謊言嗎？ 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5874540" y="1605050"/>
            <a:ext cx="2355059" cy="36933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800" b="1" dirty="0">
                <a:solidFill>
                  <a:srgbClr val="0000CC"/>
                </a:solidFill>
                <a:ea typeface="標楷體" pitchFamily="65" charset="-120"/>
              </a:rPr>
              <a:t>妻子的做法有道理嗎？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5874542" y="2609342"/>
            <a:ext cx="2355058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800" b="1" dirty="0">
                <a:solidFill>
                  <a:srgbClr val="0000CC"/>
                </a:solidFill>
                <a:ea typeface="標楷體" pitchFamily="65" charset="-120"/>
              </a:rPr>
              <a:t>為小孩殺一頭豬會覺得不捨得嗎？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56010" y="400094"/>
            <a:ext cx="18859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6600" b="1" dirty="0">
                <a:solidFill>
                  <a:srgbClr val="800080"/>
                </a:solidFill>
                <a:latin typeface="新細明體" panose="02020500000000000000" pitchFamily="18" charset="-120"/>
                <a:ea typeface="標楷體" panose="03000509000000000000" pitchFamily="65" charset="-120"/>
              </a:rPr>
              <a:t>曾子</a:t>
            </a:r>
            <a:endParaRPr lang="zh-TW" altLang="en-US" sz="6600" b="1" dirty="0">
              <a:solidFill>
                <a:srgbClr val="800080"/>
              </a:solidFill>
              <a:ea typeface="標楷體" panose="03000509000000000000" pitchFamily="65" charset="-120"/>
            </a:endParaRPr>
          </a:p>
        </p:txBody>
      </p:sp>
      <p:sp>
        <p:nvSpPr>
          <p:cNvPr id="11279" name="Text Box 20"/>
          <p:cNvSpPr txBox="1">
            <a:spLocks noChangeArrowheads="1"/>
          </p:cNvSpPr>
          <p:nvPr/>
        </p:nvSpPr>
        <p:spPr bwMode="auto">
          <a:xfrm>
            <a:off x="7003256" y="100012"/>
            <a:ext cx="8905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zh-TW" altLang="en-US" sz="1350">
                <a:ea typeface="標楷體" panose="03000509000000000000" pitchFamily="65" charset="-120"/>
              </a:rPr>
              <a:t>課文分析</a:t>
            </a:r>
          </a:p>
        </p:txBody>
      </p:sp>
      <p:pic>
        <p:nvPicPr>
          <p:cNvPr id="11" name="圖形 10" descr="有男孩的家庭">
            <a:extLst>
              <a:ext uri="{FF2B5EF4-FFF2-40B4-BE49-F238E27FC236}">
                <a16:creationId xmlns:a16="http://schemas.microsoft.com/office/drawing/2014/main" id="{EAE82323-CFDB-4EE5-BB0C-D4FD173D3C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59800"/>
          <a:stretch/>
        </p:blipFill>
        <p:spPr>
          <a:xfrm>
            <a:off x="2893296" y="1558193"/>
            <a:ext cx="1185645" cy="2949388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78593" y="3692493"/>
            <a:ext cx="2355058" cy="36933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800" b="1" dirty="0">
                <a:solidFill>
                  <a:srgbClr val="0000CC"/>
                </a:solidFill>
                <a:ea typeface="標楷體" pitchFamily="65" charset="-120"/>
              </a:rPr>
              <a:t>不殺豬如何以身作則？</a:t>
            </a:r>
          </a:p>
        </p:txBody>
      </p:sp>
    </p:spTree>
    <p:extLst>
      <p:ext uri="{BB962C8B-B14F-4D97-AF65-F5344CB8AC3E}">
        <p14:creationId xmlns:p14="http://schemas.microsoft.com/office/powerpoint/2010/main" val="54739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 autoUpdateAnimBg="0"/>
      <p:bldP spid="68614" grpId="0" animBg="1" autoUpdateAnimBg="0"/>
      <p:bldP spid="68616" grpId="0" animBg="1" autoUpdateAnimBg="0"/>
      <p:bldP spid="68618" grpId="0" animBg="1" autoUpdateAnimBg="0"/>
      <p:bldP spid="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14339" y="1605050"/>
            <a:ext cx="240030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b="1" dirty="0">
                <a:solidFill>
                  <a:srgbClr val="0000CC"/>
                </a:solidFill>
                <a:ea typeface="標楷體" panose="03000509000000000000" pitchFamily="65" charset="-120"/>
              </a:rPr>
              <a:t>當媽媽說根本不打算殺豬，你有甚麼感受？ 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14339" y="2593276"/>
            <a:ext cx="2275522" cy="36933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800" b="1" dirty="0">
                <a:solidFill>
                  <a:srgbClr val="0000CC"/>
                </a:solidFill>
                <a:ea typeface="標楷體" pitchFamily="65" charset="-120"/>
              </a:rPr>
              <a:t>這是一個大謊言嗎？ 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4883941" y="1675459"/>
            <a:ext cx="2228850" cy="36933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800" b="1" dirty="0">
                <a:solidFill>
                  <a:srgbClr val="0000CC"/>
                </a:solidFill>
                <a:ea typeface="標楷體" pitchFamily="65" charset="-120"/>
              </a:rPr>
              <a:t>爸爸的話有道理嗎？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56010" y="400094"/>
            <a:ext cx="18859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6600" b="1" dirty="0">
                <a:solidFill>
                  <a:srgbClr val="800080"/>
                </a:solidFill>
                <a:latin typeface="新細明體" panose="02020500000000000000" pitchFamily="18" charset="-120"/>
                <a:ea typeface="標楷體" panose="03000509000000000000" pitchFamily="65" charset="-120"/>
              </a:rPr>
              <a:t>兒子</a:t>
            </a:r>
            <a:endParaRPr lang="zh-TW" altLang="en-US" sz="6600" b="1" dirty="0">
              <a:solidFill>
                <a:srgbClr val="800080"/>
              </a:solidFill>
              <a:ea typeface="標楷體" panose="03000509000000000000" pitchFamily="65" charset="-120"/>
            </a:endParaRPr>
          </a:p>
        </p:txBody>
      </p:sp>
      <p:sp>
        <p:nvSpPr>
          <p:cNvPr id="11279" name="Text Box 20"/>
          <p:cNvSpPr txBox="1">
            <a:spLocks noChangeArrowheads="1"/>
          </p:cNvSpPr>
          <p:nvPr/>
        </p:nvSpPr>
        <p:spPr bwMode="auto">
          <a:xfrm>
            <a:off x="7003256" y="100012"/>
            <a:ext cx="8905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zh-TW" altLang="en-US" sz="1350">
                <a:ea typeface="標楷體" panose="03000509000000000000" pitchFamily="65" charset="-120"/>
              </a:rPr>
              <a:t>課文分析</a:t>
            </a:r>
          </a:p>
        </p:txBody>
      </p:sp>
      <p:pic>
        <p:nvPicPr>
          <p:cNvPr id="10" name="圖形 9" descr="有男孩的家庭">
            <a:extLst>
              <a:ext uri="{FF2B5EF4-FFF2-40B4-BE49-F238E27FC236}">
                <a16:creationId xmlns:a16="http://schemas.microsoft.com/office/drawing/2014/main" id="{C4103E3C-5BD5-47DF-9C2D-FDE7EDCEC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93296" y="1558193"/>
            <a:ext cx="2949388" cy="2949388"/>
          </a:xfrm>
          <a:prstGeom prst="rect">
            <a:avLst/>
          </a:prstGeom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367990" y="4322915"/>
            <a:ext cx="2000250" cy="36933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800" b="1" dirty="0">
                <a:solidFill>
                  <a:srgbClr val="0000CC"/>
                </a:solidFill>
                <a:ea typeface="標楷體" pitchFamily="65" charset="-120"/>
              </a:rPr>
              <a:t>你會原諒媽媽嗎？</a:t>
            </a:r>
          </a:p>
        </p:txBody>
      </p:sp>
      <p:pic>
        <p:nvPicPr>
          <p:cNvPr id="11" name="圖形 10" descr="有男孩的家庭">
            <a:extLst>
              <a:ext uri="{FF2B5EF4-FFF2-40B4-BE49-F238E27FC236}">
                <a16:creationId xmlns:a16="http://schemas.microsoft.com/office/drawing/2014/main" id="{538D921D-E609-4FE0-9558-22455CE572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73634" r="2658"/>
          <a:stretch/>
        </p:blipFill>
        <p:spPr>
          <a:xfrm>
            <a:off x="5065058" y="1558193"/>
            <a:ext cx="699247" cy="29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5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 autoUpdateAnimBg="0"/>
      <p:bldP spid="68614" grpId="0" animBg="1" autoUpdateAnimBg="0"/>
      <p:bldP spid="68616" grpId="0" animBg="1" autoUpdateAnimBg="0"/>
      <p:bldP spid="6861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53909"/>
            <a:ext cx="5511300" cy="857400"/>
          </a:xfrm>
        </p:spPr>
        <p:txBody>
          <a:bodyPr/>
          <a:lstStyle/>
          <a:p>
            <a:r>
              <a:rPr lang="zh-TW" altLang="en-US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目標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掌握文言基礎知識</a:t>
            </a:r>
            <a:endParaRPr lang="en-US" altLang="zh-TW" sz="28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114300" indent="0">
              <a:buNone/>
            </a:pPr>
            <a:r>
              <a:rPr lang="zh-TW" altLang="en-US" sz="28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      </a:t>
            </a:r>
            <a:endParaRPr lang="en-US" altLang="zh-TW" sz="28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r>
              <a:rPr lang="zh-TW" altLang="en-US" sz="28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深入理解課文內容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5" name="矩形 4"/>
          <p:cNvSpPr/>
          <p:nvPr/>
        </p:nvSpPr>
        <p:spPr>
          <a:xfrm>
            <a:off x="2958417" y="1898767"/>
            <a:ext cx="2431433" cy="3456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一字多義</a:t>
            </a:r>
            <a:r>
              <a:rPr lang="en-US" altLang="zh-TW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﹕</a:t>
            </a:r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之</a:t>
            </a:r>
          </a:p>
        </p:txBody>
      </p:sp>
      <p:sp>
        <p:nvSpPr>
          <p:cNvPr id="6" name="矩形 5"/>
          <p:cNvSpPr/>
          <p:nvPr/>
        </p:nvSpPr>
        <p:spPr>
          <a:xfrm>
            <a:off x="4038342" y="2427548"/>
            <a:ext cx="2915543" cy="3456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通假字</a:t>
            </a:r>
            <a:r>
              <a:rPr lang="en-US" altLang="zh-TW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﹕</a:t>
            </a:r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知、女、反</a:t>
            </a:r>
          </a:p>
        </p:txBody>
      </p:sp>
      <p:sp>
        <p:nvSpPr>
          <p:cNvPr id="7" name="矩形 6"/>
          <p:cNvSpPr/>
          <p:nvPr/>
        </p:nvSpPr>
        <p:spPr>
          <a:xfrm>
            <a:off x="5507838" y="1915781"/>
            <a:ext cx="2431433" cy="3456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古今異義</a:t>
            </a:r>
            <a:r>
              <a:rPr lang="en-US" altLang="zh-TW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﹕</a:t>
            </a:r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嬰兒</a:t>
            </a:r>
          </a:p>
        </p:txBody>
      </p:sp>
      <p:sp>
        <p:nvSpPr>
          <p:cNvPr id="8" name="矩形 7"/>
          <p:cNvSpPr/>
          <p:nvPr/>
        </p:nvSpPr>
        <p:spPr>
          <a:xfrm>
            <a:off x="4038342" y="3465757"/>
            <a:ext cx="3517312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讀懂字裏行間的意思</a:t>
            </a:r>
          </a:p>
        </p:txBody>
      </p:sp>
    </p:spTree>
    <p:extLst>
      <p:ext uri="{BB962C8B-B14F-4D97-AF65-F5344CB8AC3E}">
        <p14:creationId xmlns:p14="http://schemas.microsoft.com/office/powerpoint/2010/main" val="15578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目標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掌握文言基礎知識</a:t>
            </a:r>
            <a:endParaRPr lang="en-US" altLang="zh-TW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r>
              <a:rPr lang="zh-TW" altLang="en-US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深入理解課文內容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96356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書籍介紹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8809396-DFC7-46EB-9651-17A8FEAB5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zh-TW" altLang="en-US" b="1" dirty="0"/>
              <a:t>書籍名稱</a:t>
            </a:r>
            <a:r>
              <a:rPr lang="en-US" altLang="zh-TW" b="1" dirty="0"/>
              <a:t>﹕《</a:t>
            </a:r>
            <a:r>
              <a:rPr lang="zh-TW" altLang="en-US" b="1" dirty="0"/>
              <a:t>當古典遇到經典：文言格林童話選</a:t>
            </a:r>
            <a:r>
              <a:rPr lang="en-US" altLang="zh-TW" b="1" dirty="0"/>
              <a:t>》</a:t>
            </a:r>
          </a:p>
          <a:p>
            <a:pPr marL="114300" indent="0">
              <a:buNone/>
            </a:pPr>
            <a:r>
              <a:rPr lang="zh-HK" altLang="en-US" dirty="0"/>
              <a:t>作者： 格林兄弟</a:t>
            </a:r>
            <a:endParaRPr lang="en-US" altLang="zh-HK" dirty="0"/>
          </a:p>
          <a:p>
            <a:pPr marL="114300" indent="0">
              <a:buNone/>
            </a:pPr>
            <a:r>
              <a:rPr lang="zh-TW" altLang="en-US" dirty="0"/>
              <a:t>譯者： 賴慈芸</a:t>
            </a:r>
            <a:endParaRPr lang="en-US" altLang="zh-TW" dirty="0"/>
          </a:p>
          <a:p>
            <a:pPr marL="114300" indent="0">
              <a:buNone/>
            </a:pPr>
            <a:r>
              <a:rPr lang="zh-TW" altLang="en-US" dirty="0"/>
              <a:t>出版社：聯經出版公司  </a:t>
            </a:r>
          </a:p>
          <a:p>
            <a:pPr marL="114300" indent="0">
              <a:buNone/>
            </a:pPr>
            <a:r>
              <a:rPr lang="zh-TW" altLang="en-US" dirty="0"/>
              <a:t>出版日期：</a:t>
            </a:r>
            <a:r>
              <a:rPr lang="en-US" altLang="zh-TW" dirty="0"/>
              <a:t>2018/11/09</a:t>
            </a:r>
          </a:p>
          <a:p>
            <a:pPr marL="114300" indent="0">
              <a:buNone/>
            </a:pPr>
            <a:endParaRPr lang="zh-HK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441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5226" t="16777" r="21604" b="15741"/>
          <a:stretch/>
        </p:blipFill>
        <p:spPr>
          <a:xfrm>
            <a:off x="302052" y="-100642"/>
            <a:ext cx="8727232" cy="52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7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內容探究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199" y="2244400"/>
            <a:ext cx="6424863" cy="2605200"/>
          </a:xfrm>
        </p:spPr>
        <p:txBody>
          <a:bodyPr/>
          <a:lstStyle/>
          <a:p>
            <a:pPr marL="114300" indent="0">
              <a:buNone/>
            </a:pPr>
            <a:r>
              <a:rPr lang="zh-TW" altLang="en-US" sz="28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以下三個「之」字的意思分別是甚麼？</a:t>
            </a:r>
            <a:endParaRPr lang="en-US" altLang="zh-TW" sz="2800" dirty="0">
              <a:latin typeface="文鼎特毛楷" panose="03000909000000000000" pitchFamily="65" charset="-120"/>
              <a:ea typeface="文鼎特毛楷" panose="03000909000000000000" pitchFamily="65" charset="-120"/>
            </a:endParaRPr>
          </a:p>
          <a:p>
            <a:pPr marL="114300" indent="0">
              <a:buNone/>
            </a:pPr>
            <a:endParaRPr lang="en-US" altLang="zh-TW" sz="2800" dirty="0">
              <a:latin typeface="文鼎特毛楷" panose="03000909000000000000" pitchFamily="65" charset="-120"/>
              <a:ea typeface="文鼎特毛楷" panose="03000909000000000000" pitchFamily="65" charset="-120"/>
            </a:endParaRPr>
          </a:p>
          <a:p>
            <a:pPr marL="114300" indent="0">
              <a:buNone/>
            </a:pPr>
            <a:r>
              <a:rPr lang="zh-TW" altLang="en-US" sz="28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曾子</a:t>
            </a:r>
            <a:r>
              <a:rPr lang="zh-TW" altLang="en-US" sz="2800" dirty="0">
                <a:solidFill>
                  <a:srgbClr val="00B050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之</a:t>
            </a:r>
            <a:r>
              <a:rPr lang="zh-TW" altLang="en-US" sz="28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妻</a:t>
            </a:r>
            <a:r>
              <a:rPr lang="zh-TW" altLang="en-US" sz="2800" dirty="0">
                <a:solidFill>
                  <a:srgbClr val="00B050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之</a:t>
            </a:r>
            <a:r>
              <a:rPr lang="zh-TW" altLang="en-US" sz="28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市 ，其子隨</a:t>
            </a:r>
            <a:r>
              <a:rPr lang="zh-TW" altLang="en-US" sz="2800" dirty="0">
                <a:solidFill>
                  <a:srgbClr val="00B050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之</a:t>
            </a:r>
            <a:r>
              <a:rPr lang="zh-TW" altLang="en-US" sz="28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而泣</a:t>
            </a:r>
            <a:endParaRPr lang="zh-TW" altLang="en-US" sz="28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矩形 4"/>
          <p:cNvSpPr/>
          <p:nvPr/>
        </p:nvSpPr>
        <p:spPr>
          <a:xfrm>
            <a:off x="536827" y="3032397"/>
            <a:ext cx="1371599" cy="3456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助詞：的</a:t>
            </a:r>
          </a:p>
        </p:txBody>
      </p:sp>
      <p:sp>
        <p:nvSpPr>
          <p:cNvPr id="6" name="矩形 5"/>
          <p:cNvSpPr/>
          <p:nvPr/>
        </p:nvSpPr>
        <p:spPr>
          <a:xfrm>
            <a:off x="1998889" y="3032395"/>
            <a:ext cx="1373992" cy="3456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動詞：往</a:t>
            </a:r>
          </a:p>
        </p:txBody>
      </p:sp>
      <p:sp>
        <p:nvSpPr>
          <p:cNvPr id="7" name="矩形 6"/>
          <p:cNvSpPr/>
          <p:nvPr/>
        </p:nvSpPr>
        <p:spPr>
          <a:xfrm>
            <a:off x="3720603" y="3032395"/>
            <a:ext cx="2431433" cy="3456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代詞：曾子之妻</a:t>
            </a:r>
          </a:p>
        </p:txBody>
      </p:sp>
      <p:sp>
        <p:nvSpPr>
          <p:cNvPr id="8" name="矩形 7"/>
          <p:cNvSpPr/>
          <p:nvPr/>
        </p:nvSpPr>
        <p:spPr>
          <a:xfrm>
            <a:off x="6597851" y="4250449"/>
            <a:ext cx="2431433" cy="3456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一字多義</a:t>
            </a:r>
          </a:p>
        </p:txBody>
      </p:sp>
    </p:spTree>
    <p:extLst>
      <p:ext uri="{BB962C8B-B14F-4D97-AF65-F5344CB8AC3E}">
        <p14:creationId xmlns:p14="http://schemas.microsoft.com/office/powerpoint/2010/main" val="126179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內容探究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zh-TW" altLang="en-US" sz="28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請將以下句子的意思翻譯出來。</a:t>
            </a:r>
            <a:endParaRPr lang="en-US" altLang="zh-TW" sz="2800" dirty="0">
              <a:latin typeface="文鼎特毛楷" panose="03000909000000000000" pitchFamily="65" charset="-120"/>
              <a:ea typeface="文鼎特毛楷" panose="03000909000000000000" pitchFamily="65" charset="-120"/>
            </a:endParaRPr>
          </a:p>
          <a:p>
            <a:pPr marL="114300" indent="0">
              <a:buNone/>
            </a:pPr>
            <a:endParaRPr lang="en-US" altLang="zh-TW" sz="2800" dirty="0">
              <a:solidFill>
                <a:srgbClr val="C00000"/>
              </a:solidFill>
              <a:latin typeface="文鼎特毛楷" panose="03000909000000000000" pitchFamily="65" charset="-120"/>
              <a:ea typeface="文鼎特毛楷" panose="03000909000000000000" pitchFamily="65" charset="-120"/>
            </a:endParaRPr>
          </a:p>
          <a:p>
            <a:pPr marL="114300" indent="0">
              <a:buNone/>
            </a:pPr>
            <a:r>
              <a:rPr lang="zh-TW" altLang="en-US" sz="2800" dirty="0">
                <a:solidFill>
                  <a:schemeClr val="tx1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女還，顧反 為 女殺 彘</a:t>
            </a:r>
            <a:r>
              <a:rPr lang="zh-TW" altLang="en-US" sz="28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。</a:t>
            </a:r>
            <a:endParaRPr lang="zh-TW" altLang="en-US" sz="28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6" name="矩形 5"/>
          <p:cNvSpPr/>
          <p:nvPr/>
        </p:nvSpPr>
        <p:spPr>
          <a:xfrm>
            <a:off x="6597851" y="4250449"/>
            <a:ext cx="2431433" cy="3456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通假字</a:t>
            </a:r>
          </a:p>
        </p:txBody>
      </p:sp>
      <p:sp>
        <p:nvSpPr>
          <p:cNvPr id="12" name="矩形 11"/>
          <p:cNvSpPr/>
          <p:nvPr/>
        </p:nvSpPr>
        <p:spPr>
          <a:xfrm>
            <a:off x="606837" y="3818589"/>
            <a:ext cx="521624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你</a:t>
            </a:r>
          </a:p>
        </p:txBody>
      </p:sp>
      <p:sp>
        <p:nvSpPr>
          <p:cNvPr id="13" name="矩形 12"/>
          <p:cNvSpPr/>
          <p:nvPr/>
        </p:nvSpPr>
        <p:spPr>
          <a:xfrm>
            <a:off x="1879971" y="3818589"/>
            <a:ext cx="800917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回來</a:t>
            </a:r>
          </a:p>
        </p:txBody>
      </p:sp>
    </p:spTree>
    <p:extLst>
      <p:ext uri="{BB962C8B-B14F-4D97-AF65-F5344CB8AC3E}">
        <p14:creationId xmlns:p14="http://schemas.microsoft.com/office/powerpoint/2010/main" val="265665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550578"/>
            <a:ext cx="5511300" cy="857400"/>
          </a:xfrm>
        </p:spPr>
        <p:txBody>
          <a:bodyPr/>
          <a:lstStyle/>
          <a:p>
            <a:r>
              <a:rPr lang="zh-TW" altLang="en-US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內容探究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199" y="1407978"/>
            <a:ext cx="6436659" cy="2605200"/>
          </a:xfrm>
        </p:spPr>
        <p:txBody>
          <a:bodyPr/>
          <a:lstStyle/>
          <a:p>
            <a:pPr marL="114300" indent="0">
              <a:buNone/>
            </a:pPr>
            <a:r>
              <a:rPr lang="zh-TW" altLang="en-US" sz="28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如果五顆      代表非常生氣，你認為當時曾子之妻的生氣指數有多高？</a:t>
            </a:r>
            <a:endParaRPr lang="en-US" altLang="zh-TW" sz="2800" dirty="0">
              <a:solidFill>
                <a:srgbClr val="C00000"/>
              </a:solidFill>
              <a:latin typeface="文鼎特毛楷" panose="03000909000000000000" pitchFamily="65" charset="-120"/>
              <a:ea typeface="文鼎特毛楷" panose="03000909000000000000" pitchFamily="65" charset="-120"/>
            </a:endParaRPr>
          </a:p>
          <a:p>
            <a:pPr marL="114300" indent="0">
              <a:buNone/>
            </a:pPr>
            <a:endParaRPr lang="en-US" altLang="zh-TW" sz="2800" dirty="0">
              <a:solidFill>
                <a:schemeClr val="tx1"/>
              </a:solidFill>
              <a:latin typeface="文鼎特毛楷" panose="03000909000000000000" pitchFamily="65" charset="-120"/>
              <a:ea typeface="文鼎特毛楷" panose="03000909000000000000" pitchFamily="65" charset="-120"/>
            </a:endParaRPr>
          </a:p>
          <a:p>
            <a:pPr marL="114300" indent="0">
              <a:buNone/>
            </a:pPr>
            <a:r>
              <a:rPr lang="zh-TW" altLang="en-US" sz="2800" dirty="0">
                <a:solidFill>
                  <a:schemeClr val="tx1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女還，顧反 為 女殺 彘</a:t>
            </a:r>
            <a:r>
              <a:rPr lang="zh-TW" altLang="en-US" sz="28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。</a:t>
            </a:r>
            <a:endParaRPr lang="zh-TW" altLang="en-US" sz="28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12" name="矩形 11"/>
          <p:cNvSpPr/>
          <p:nvPr/>
        </p:nvSpPr>
        <p:spPr>
          <a:xfrm>
            <a:off x="631817" y="3419776"/>
            <a:ext cx="521624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你</a:t>
            </a:r>
          </a:p>
        </p:txBody>
      </p:sp>
      <p:sp>
        <p:nvSpPr>
          <p:cNvPr id="13" name="矩形 12"/>
          <p:cNvSpPr/>
          <p:nvPr/>
        </p:nvSpPr>
        <p:spPr>
          <a:xfrm>
            <a:off x="1849683" y="3419776"/>
            <a:ext cx="800917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回來</a:t>
            </a:r>
          </a:p>
        </p:txBody>
      </p:sp>
      <p:sp>
        <p:nvSpPr>
          <p:cNvPr id="5" name="星形: 五角 4">
            <a:extLst>
              <a:ext uri="{FF2B5EF4-FFF2-40B4-BE49-F238E27FC236}">
                <a16:creationId xmlns:a16="http://schemas.microsoft.com/office/drawing/2014/main" id="{5519D119-6932-4FA8-8598-4B3E979EC32C}"/>
              </a:ext>
            </a:extLst>
          </p:cNvPr>
          <p:cNvSpPr/>
          <p:nvPr/>
        </p:nvSpPr>
        <p:spPr>
          <a:xfrm>
            <a:off x="2160494" y="1606329"/>
            <a:ext cx="367553" cy="34563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023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1671" y="586183"/>
            <a:ext cx="7297270" cy="857400"/>
          </a:xfrm>
        </p:spPr>
        <p:txBody>
          <a:bodyPr/>
          <a:lstStyle/>
          <a:p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要解答這個難題，我們可能要研究曾子之子是怎樣哭的？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4418" y="2900588"/>
            <a:ext cx="1402080" cy="1402080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4059807" y="1560351"/>
            <a:ext cx="3493717" cy="12234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泣</a:t>
            </a:r>
            <a:endParaRPr lang="en-US" altLang="zh-TW" sz="54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r>
              <a:rPr lang="zh-TW" altLang="en-US" sz="18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定義</a:t>
            </a:r>
            <a:r>
              <a:rPr lang="en-US" altLang="zh-TW" sz="18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﹕</a:t>
            </a:r>
            <a:r>
              <a:rPr lang="zh-TW" altLang="en-US" sz="1800" dirty="0">
                <a:solidFill>
                  <a:srgbClr val="996633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無聲流淚，低聲地哭。</a:t>
            </a:r>
            <a:endParaRPr lang="en-US" altLang="zh-TW" sz="1800" dirty="0">
              <a:solidFill>
                <a:srgbClr val="996633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29796" y="1562761"/>
            <a:ext cx="3566000" cy="1221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啼</a:t>
            </a:r>
            <a:endParaRPr lang="en-US" altLang="zh-TW" sz="40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r>
              <a:rPr lang="zh-TW" altLang="en-US" sz="18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定義</a:t>
            </a:r>
            <a:r>
              <a:rPr lang="en-US" altLang="zh-TW" sz="18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﹕</a:t>
            </a:r>
            <a:r>
              <a:rPr lang="zh-TW" altLang="en-US" sz="1800" dirty="0">
                <a:solidFill>
                  <a:srgbClr val="0000FF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啼哭，即出聲地哭。</a:t>
            </a:r>
            <a:endParaRPr lang="en-US" altLang="zh-TW" sz="1800" dirty="0">
              <a:solidFill>
                <a:srgbClr val="0000FF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61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內容探究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zh-TW" altLang="en-US" sz="28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曾子之妻當時似乎是</a:t>
            </a:r>
            <a:r>
              <a:rPr lang="en-US" altLang="zh-TW" sz="28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……</a:t>
            </a:r>
            <a:endParaRPr lang="en-US" altLang="zh-TW" sz="2800" dirty="0">
              <a:solidFill>
                <a:srgbClr val="C00000"/>
              </a:solidFill>
              <a:latin typeface="文鼎特毛楷" panose="03000909000000000000" pitchFamily="65" charset="-120"/>
              <a:ea typeface="文鼎特毛楷" panose="03000909000000000000" pitchFamily="65" charset="-120"/>
            </a:endParaRPr>
          </a:p>
          <a:p>
            <a:pPr marL="114300" indent="0">
              <a:buNone/>
            </a:pPr>
            <a:endParaRPr lang="en-US" altLang="zh-TW" sz="2800" dirty="0">
              <a:solidFill>
                <a:schemeClr val="tx1"/>
              </a:solidFill>
              <a:latin typeface="文鼎特毛楷" panose="03000909000000000000" pitchFamily="65" charset="-120"/>
              <a:ea typeface="文鼎特毛楷" panose="030009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" name="想法泡泡: 雲朵 4">
            <a:extLst>
              <a:ext uri="{FF2B5EF4-FFF2-40B4-BE49-F238E27FC236}">
                <a16:creationId xmlns:a16="http://schemas.microsoft.com/office/drawing/2014/main" id="{CF364C53-CC45-4CA1-BB9C-321A4FC26EB0}"/>
              </a:ext>
            </a:extLst>
          </p:cNvPr>
          <p:cNvSpPr/>
          <p:nvPr/>
        </p:nvSpPr>
        <p:spPr>
          <a:xfrm>
            <a:off x="4572001" y="905435"/>
            <a:ext cx="3424516" cy="1666315"/>
          </a:xfrm>
          <a:prstGeom prst="cloudCallout">
            <a:avLst>
              <a:gd name="adj1" fmla="val 20782"/>
              <a:gd name="adj2" fmla="val 1107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女還，顧反 為 女殺 彘</a:t>
            </a:r>
            <a:r>
              <a:rPr lang="zh-TW" altLang="en-US" sz="28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。</a:t>
            </a:r>
            <a:endParaRPr lang="zh-TW" altLang="en-US" sz="28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ctr"/>
            <a:endParaRPr lang="zh-HK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78715" y="3921117"/>
            <a:ext cx="4878014" cy="9518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31825" indent="-631825"/>
            <a:r>
              <a:rPr lang="zh-TW" altLang="en-US" sz="16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           答</a:t>
            </a:r>
            <a:r>
              <a:rPr lang="en-US" altLang="zh-TW" sz="16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﹕</a:t>
            </a:r>
            <a:r>
              <a:rPr lang="zh-TW" altLang="en-US" sz="16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那是重要的，因為如果當時媽媽大動肝火，想來根本不會費心思許下承諾，孩子也不會對媽媽的承諾深信不疑。</a:t>
            </a:r>
            <a:endParaRPr lang="en-US" altLang="zh-TW" sz="1600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A98FD516-4EB4-427D-A6D4-9686511668AE}"/>
              </a:ext>
            </a:extLst>
          </p:cNvPr>
          <p:cNvGrpSpPr/>
          <p:nvPr/>
        </p:nvGrpSpPr>
        <p:grpSpPr>
          <a:xfrm>
            <a:off x="778715" y="2908158"/>
            <a:ext cx="4868270" cy="753778"/>
            <a:chOff x="778715" y="2908158"/>
            <a:chExt cx="4868270" cy="753778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C0EAD4B-CF93-47E5-ADCE-FED5B199AD66}"/>
                </a:ext>
              </a:extLst>
            </p:cNvPr>
            <p:cNvSpPr/>
            <p:nvPr/>
          </p:nvSpPr>
          <p:spPr>
            <a:xfrm>
              <a:off x="778715" y="2908158"/>
              <a:ext cx="4868270" cy="75377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latin typeface="Adobe 仿宋 Std R" panose="02020400000000000000" pitchFamily="18" charset="-128"/>
                  <a:ea typeface="Adobe 仿宋 Std R" panose="02020400000000000000" pitchFamily="18" charset="-128"/>
                </a:rPr>
                <a:t>           問</a:t>
              </a:r>
              <a:r>
                <a:rPr lang="en-US" altLang="zh-TW" sz="1600" dirty="0">
                  <a:latin typeface="Adobe 仿宋 Std R" panose="02020400000000000000" pitchFamily="18" charset="-128"/>
                  <a:ea typeface="Adobe 仿宋 Std R" panose="02020400000000000000" pitchFamily="18" charset="-128"/>
                </a:rPr>
                <a:t>﹕</a:t>
              </a:r>
              <a:r>
                <a:rPr lang="zh-TW" altLang="en-US" sz="1600" dirty="0">
                  <a:latin typeface="Adobe 仿宋 Std R" panose="02020400000000000000" pitchFamily="18" charset="-128"/>
                  <a:ea typeface="Adobe 仿宋 Std R" panose="02020400000000000000" pitchFamily="18" charset="-128"/>
                </a:rPr>
                <a:t>為甚麼要研究曾子之妻當時有多生氣？</a:t>
              </a:r>
              <a:endParaRPr lang="en-US" altLang="zh-TW" sz="1600" dirty="0">
                <a:latin typeface="Adobe 仿宋 Std R" panose="02020400000000000000" pitchFamily="18" charset="-128"/>
                <a:ea typeface="Adobe 仿宋 Std R" panose="02020400000000000000" pitchFamily="18" charset="-128"/>
              </a:endParaRPr>
            </a:p>
          </p:txBody>
        </p:sp>
        <p:pic>
          <p:nvPicPr>
            <p:cNvPr id="9" name="圖形 8" descr="燈泡與齒輪">
              <a:extLst>
                <a:ext uri="{FF2B5EF4-FFF2-40B4-BE49-F238E27FC236}">
                  <a16:creationId xmlns:a16="http://schemas.microsoft.com/office/drawing/2014/main" id="{94DF02C3-51E0-4180-B487-117CC3E41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21782" y="2948774"/>
              <a:ext cx="672545" cy="672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529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9590" y="555688"/>
            <a:ext cx="5511300" cy="857400"/>
          </a:xfrm>
        </p:spPr>
        <p:txBody>
          <a:bodyPr/>
          <a:lstStyle/>
          <a:p>
            <a:r>
              <a:rPr lang="zh-TW" altLang="en-US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內容探究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9590" y="1304832"/>
            <a:ext cx="6587067" cy="2605200"/>
          </a:xfrm>
        </p:spPr>
        <p:txBody>
          <a:bodyPr/>
          <a:lstStyle/>
          <a:p>
            <a:pPr marL="114300" indent="0">
              <a:buNone/>
            </a:pPr>
            <a:r>
              <a:rPr lang="zh-TW" altLang="en-US" sz="32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請指出「適」字的意思。</a:t>
            </a:r>
            <a:endParaRPr lang="en-US" altLang="zh-TW" sz="3200" dirty="0">
              <a:latin typeface="文鼎特毛楷" panose="03000909000000000000" pitchFamily="65" charset="-120"/>
              <a:ea typeface="文鼎特毛楷" panose="03000909000000000000" pitchFamily="65" charset="-120"/>
            </a:endParaRPr>
          </a:p>
          <a:p>
            <a:pPr marL="114300" indent="0">
              <a:buNone/>
            </a:pPr>
            <a:r>
              <a:rPr lang="zh-TW" altLang="en-US" sz="32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妻</a:t>
            </a:r>
            <a:r>
              <a:rPr lang="zh-TW" altLang="en-US" sz="3200" dirty="0">
                <a:solidFill>
                  <a:srgbClr val="C00000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適</a:t>
            </a:r>
            <a:r>
              <a:rPr lang="zh-TW" altLang="en-US" sz="32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市來，曾子</a:t>
            </a:r>
            <a:r>
              <a:rPr lang="zh-TW" altLang="en-US" sz="3200" dirty="0">
                <a:solidFill>
                  <a:schemeClr val="tx1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欲</a:t>
            </a:r>
            <a:r>
              <a:rPr lang="zh-TW" altLang="en-US" sz="3200" dirty="0">
                <a:latin typeface="文鼎特毛楷" panose="03000909000000000000" pitchFamily="65" charset="-120"/>
                <a:ea typeface="文鼎特毛楷" panose="03000909000000000000" pitchFamily="65" charset="-120"/>
              </a:rPr>
              <a:t>捕彘殺</a:t>
            </a:r>
            <a:r>
              <a:rPr lang="zh-TW" altLang="en-US" sz="3200" dirty="0">
                <a:solidFill>
                  <a:schemeClr val="tx1"/>
                </a:solidFill>
                <a:latin typeface="文鼎特毛楷" panose="03000909000000000000" pitchFamily="65" charset="-120"/>
                <a:ea typeface="文鼎特毛楷" panose="03000909000000000000" pitchFamily="65" charset="-120"/>
              </a:rPr>
              <a:t>之</a:t>
            </a:r>
            <a:endParaRPr lang="en-US" altLang="zh-TW" sz="3200" dirty="0">
              <a:solidFill>
                <a:schemeClr val="tx1"/>
              </a:solidFill>
              <a:latin typeface="文鼎特毛楷" panose="03000909000000000000" pitchFamily="65" charset="-120"/>
              <a:ea typeface="文鼎特毛楷" panose="03000909000000000000" pitchFamily="65" charset="-120"/>
            </a:endParaRPr>
          </a:p>
          <a:p>
            <a:pPr marL="114300" indent="0">
              <a:buNone/>
            </a:pPr>
            <a:endParaRPr lang="en-US" altLang="zh-TW" dirty="0">
              <a:latin typeface="文鼎特毛楷" panose="03000909000000000000" pitchFamily="65" charset="-120"/>
              <a:ea typeface="文鼎特毛楷" panose="03000909000000000000" pitchFamily="65" charset="-120"/>
            </a:endParaRPr>
          </a:p>
          <a:p>
            <a:pPr marL="114300" indent="0">
              <a:buNone/>
            </a:pPr>
            <a:endParaRPr lang="zh-TW" altLang="en-US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矩形 4"/>
          <p:cNvSpPr/>
          <p:nvPr/>
        </p:nvSpPr>
        <p:spPr>
          <a:xfrm>
            <a:off x="2059274" y="2999942"/>
            <a:ext cx="6540080" cy="5806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問</a:t>
            </a:r>
            <a:r>
              <a:rPr lang="en-US" altLang="zh-TW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﹕</a:t>
            </a:r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是「各適其適」，還是「各適其式」？</a:t>
            </a:r>
          </a:p>
        </p:txBody>
      </p:sp>
      <p:sp>
        <p:nvSpPr>
          <p:cNvPr id="6" name="矩形 5"/>
          <p:cNvSpPr/>
          <p:nvPr/>
        </p:nvSpPr>
        <p:spPr>
          <a:xfrm>
            <a:off x="2059274" y="3701739"/>
            <a:ext cx="6794056" cy="6583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答</a:t>
            </a:r>
            <a:r>
              <a:rPr lang="en-US" altLang="zh-TW" sz="18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﹕</a:t>
            </a:r>
            <a:r>
              <a:rPr lang="zh-TW" altLang="en-US" sz="18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是「各適其適」「各適其適」的兩個「適」字，前者指「往」，後者指「適合」，意思是指「各自去做自己適合的事。」</a:t>
            </a:r>
          </a:p>
        </p:txBody>
      </p:sp>
      <p:sp>
        <p:nvSpPr>
          <p:cNvPr id="7" name="矩形 6"/>
          <p:cNvSpPr/>
          <p:nvPr/>
        </p:nvSpPr>
        <p:spPr>
          <a:xfrm>
            <a:off x="1018620" y="2674075"/>
            <a:ext cx="521624" cy="345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去</a:t>
            </a:r>
          </a:p>
        </p:txBody>
      </p:sp>
    </p:spTree>
    <p:extLst>
      <p:ext uri="{BB962C8B-B14F-4D97-AF65-F5344CB8AC3E}">
        <p14:creationId xmlns:p14="http://schemas.microsoft.com/office/powerpoint/2010/main" val="279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778</Words>
  <Application>Microsoft Office PowerPoint</Application>
  <PresentationFormat>如螢幕大小 (16:9)</PresentationFormat>
  <Paragraphs>133</Paragraphs>
  <Slides>20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Arial</vt:lpstr>
      <vt:lpstr>Times New Roman</vt:lpstr>
      <vt:lpstr>Lato Light</vt:lpstr>
      <vt:lpstr>Adobe 楷体 Std R</vt:lpstr>
      <vt:lpstr>文鼎特毛楷</vt:lpstr>
      <vt:lpstr>新細明體</vt:lpstr>
      <vt:lpstr>Lato Hairline</vt:lpstr>
      <vt:lpstr>標楷體</vt:lpstr>
      <vt:lpstr>Adobe 仿宋 Std R</vt:lpstr>
      <vt:lpstr>Eglamour template</vt:lpstr>
      <vt:lpstr>〈曾子殺豬〉</vt:lpstr>
      <vt:lpstr>目標</vt:lpstr>
      <vt:lpstr>PowerPoint 簡報</vt:lpstr>
      <vt:lpstr>內容探究</vt:lpstr>
      <vt:lpstr>內容探究</vt:lpstr>
      <vt:lpstr>內容探究</vt:lpstr>
      <vt:lpstr>要解答這個難題，我們可能要研究曾子之子是怎樣哭的？</vt:lpstr>
      <vt:lpstr>內容探究</vt:lpstr>
      <vt:lpstr>內容探究</vt:lpstr>
      <vt:lpstr>內容探究</vt:lpstr>
      <vt:lpstr>課文內容</vt:lpstr>
      <vt:lpstr>PowerPoint 簡報</vt:lpstr>
      <vt:lpstr>翻譯挑戰</vt:lpstr>
      <vt:lpstr>課文內容</vt:lpstr>
      <vt:lpstr>真的非殺一頭豬不可嗎？</vt:lpstr>
      <vt:lpstr>PowerPoint 簡報</vt:lpstr>
      <vt:lpstr>PowerPoint 簡報</vt:lpstr>
      <vt:lpstr>PowerPoint 簡報</vt:lpstr>
      <vt:lpstr>目標</vt:lpstr>
      <vt:lpstr>書籍介紹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單元八  借事說理  文言文兩則</dc:title>
  <dc:creator>Miss Wun Tsz Sum Anna 温芷琛 (ANW)</dc:creator>
  <cp:lastModifiedBy>CHEUK, Yat-hing</cp:lastModifiedBy>
  <cp:revision>95</cp:revision>
  <cp:lastPrinted>2019-01-21T09:55:43Z</cp:lastPrinted>
  <dcterms:modified xsi:type="dcterms:W3CDTF">2019-10-02T01:41:46Z</dcterms:modified>
</cp:coreProperties>
</file>